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5" r:id="rId4"/>
    <p:sldMasterId id="2147483697" r:id="rId5"/>
  </p:sldMasterIdLst>
  <p:sldIdLst>
    <p:sldId id="488" r:id="rId6"/>
    <p:sldId id="484" r:id="rId7"/>
    <p:sldId id="483" r:id="rId8"/>
    <p:sldId id="492" r:id="rId9"/>
    <p:sldId id="489" r:id="rId10"/>
    <p:sldId id="256" r:id="rId11"/>
    <p:sldId id="478" r:id="rId12"/>
    <p:sldId id="491" r:id="rId13"/>
    <p:sldId id="490" r:id="rId14"/>
  </p:sldIdLst>
  <p:sldSz cx="12192000" cy="6858000"/>
  <p:notesSz cx="6858000" cy="9945688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a-DK" dirty="0"/>
              <a:t>35-årige med andre uddannelser</a:t>
            </a:r>
          </a:p>
          <a:p>
            <a:pPr>
              <a:defRPr/>
            </a:pPr>
            <a:r>
              <a:rPr lang="da-DK" dirty="0"/>
              <a:t>(EUD + KVU/MVU)</a:t>
            </a:r>
          </a:p>
        </c:rich>
      </c:tx>
      <c:layout>
        <c:manualLayout>
          <c:xMode val="edge"/>
          <c:yMode val="edge"/>
          <c:x val="0.18246313879882659"/>
          <c:y val="8.75592748713154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K"/>
        </a:p>
      </c:txPr>
    </c:title>
    <c:autoTitleDeleted val="0"/>
    <c:plotArea>
      <c:layout>
        <c:manualLayout>
          <c:layoutTarget val="inner"/>
          <c:xMode val="edge"/>
          <c:yMode val="edge"/>
          <c:x val="6.5523197467963548E-2"/>
          <c:y val="0.1285225372057974"/>
          <c:w val="0.9001630770418404"/>
          <c:h val="0.8303342558082135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'Ark1'!$B$1</c:f>
              <c:strCache>
                <c:ptCount val="1"/>
                <c:pt idx="0">
                  <c:v>Kolonne2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E885-45C2-87E5-D6D1751B0CDE}"/>
              </c:ext>
            </c:extLst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885-45C2-87E5-D6D1751B0CDE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E885-45C2-87E5-D6D1751B0CDE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E885-45C2-87E5-D6D1751B0CDE}"/>
              </c:ext>
            </c:extLst>
          </c:dPt>
          <c:dPt>
            <c:idx val="4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E885-45C2-87E5-D6D1751B0CDE}"/>
              </c:ext>
            </c:extLst>
          </c:dPt>
          <c:cat>
            <c:numRef>
              <c:f>'Ark1'!$A$2:$A$6</c:f>
              <c:numCache>
                <c:formatCode>General</c:formatCode>
                <c:ptCount val="5"/>
              </c:numCache>
            </c:numRef>
          </c:cat>
          <c:val>
            <c:numRef>
              <c:f>'Ark1'!$B$2:$B$6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25</c:v>
                </c:pt>
                <c:pt idx="3">
                  <c:v>39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85-45C2-87E5-D6D1751B0CDE}"/>
            </c:ext>
          </c:extLst>
        </c:ser>
        <c:ser>
          <c:idx val="1"/>
          <c:order val="1"/>
          <c:tx>
            <c:strRef>
              <c:f>'Ark1'!$C$1</c:f>
              <c:strCache>
                <c:ptCount val="1"/>
                <c:pt idx="0">
                  <c:v>Kolonne3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dkDnDiag">
                <a:fgClr>
                  <a:srgbClr val="00206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885-45C2-87E5-D6D1751B0CDE}"/>
              </c:ext>
            </c:extLst>
          </c:dPt>
          <c:dPt>
            <c:idx val="1"/>
            <c:invertIfNegative val="0"/>
            <c:bubble3D val="0"/>
            <c:spPr>
              <a:pattFill prst="dkDnDiag">
                <a:fgClr>
                  <a:srgbClr val="00B0F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E885-45C2-87E5-D6D1751B0CDE}"/>
              </c:ext>
            </c:extLst>
          </c:dPt>
          <c:dPt>
            <c:idx val="2"/>
            <c:invertIfNegative val="0"/>
            <c:bubble3D val="0"/>
            <c:spPr>
              <a:pattFill prst="dkDnDiag">
                <a:fgClr>
                  <a:srgbClr val="00B05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885-45C2-87E5-D6D1751B0CDE}"/>
              </c:ext>
            </c:extLst>
          </c:dPt>
          <c:dPt>
            <c:idx val="3"/>
            <c:invertIfNegative val="0"/>
            <c:bubble3D val="0"/>
            <c:spPr>
              <a:pattFill prst="dkDnDiag">
                <a:fgClr>
                  <a:srgbClr val="FF0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885-45C2-87E5-D6D1751B0CDE}"/>
              </c:ext>
            </c:extLst>
          </c:dPt>
          <c:dPt>
            <c:idx val="4"/>
            <c:invertIfNegative val="0"/>
            <c:bubble3D val="0"/>
            <c:spPr>
              <a:pattFill prst="dkDnDiag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885-45C2-87E5-D6D1751B0CDE}"/>
              </c:ext>
            </c:extLst>
          </c:dPt>
          <c:cat>
            <c:numRef>
              <c:f>'Ark1'!$A$2:$A$6</c:f>
              <c:numCache>
                <c:formatCode>General</c:formatCode>
                <c:ptCount val="5"/>
              </c:numCache>
            </c:numRef>
          </c:cat>
          <c:val>
            <c:numRef>
              <c:f>'Ark1'!$C$2:$C$6</c:f>
              <c:numCache>
                <c:formatCode>General</c:formatCode>
                <c:ptCount val="5"/>
                <c:pt idx="0">
                  <c:v>24</c:v>
                </c:pt>
                <c:pt idx="1">
                  <c:v>24</c:v>
                </c:pt>
                <c:pt idx="2">
                  <c:v>32</c:v>
                </c:pt>
                <c:pt idx="3">
                  <c:v>27</c:v>
                </c:pt>
                <c:pt idx="4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85-45C2-87E5-D6D1751B0C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36623087"/>
        <c:axId val="1531493663"/>
      </c:barChart>
      <c:catAx>
        <c:axId val="1536623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K"/>
          </a:p>
        </c:txPr>
        <c:crossAx val="1531493663"/>
        <c:crosses val="autoZero"/>
        <c:auto val="1"/>
        <c:lblAlgn val="ctr"/>
        <c:lblOffset val="100"/>
        <c:noMultiLvlLbl val="0"/>
      </c:catAx>
      <c:valAx>
        <c:axId val="15314936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K"/>
          </a:p>
        </c:txPr>
        <c:crossAx val="15366230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K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35-årige med </a:t>
            </a:r>
            <a:r>
              <a:rPr lang="en-US" dirty="0" err="1"/>
              <a:t>akademisk</a:t>
            </a:r>
            <a:r>
              <a:rPr lang="en-US" dirty="0"/>
              <a:t> </a:t>
            </a:r>
            <a:r>
              <a:rPr lang="en-US" dirty="0" err="1"/>
              <a:t>uddannelse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DK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'Ark1'!$B$1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0B8-446D-A7C4-D9048F8A045A}"/>
              </c:ext>
            </c:extLst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30B8-446D-A7C4-D9048F8A045A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0B8-446D-A7C4-D9048F8A045A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30B8-446D-A7C4-D9048F8A045A}"/>
              </c:ext>
            </c:extLst>
          </c:dPt>
          <c:dPt>
            <c:idx val="4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0B8-446D-A7C4-D9048F8A045A}"/>
              </c:ext>
            </c:extLst>
          </c:dPt>
          <c:cat>
            <c:numRef>
              <c:f>'Ark1'!$A$2:$A$6</c:f>
              <c:numCache>
                <c:formatCode>General</c:formatCode>
                <c:ptCount val="5"/>
              </c:numCache>
            </c:numRef>
          </c:cat>
          <c:val>
            <c:numRef>
              <c:f>'Ark1'!$B$2:$B$6</c:f>
              <c:numCache>
                <c:formatCode>General</c:formatCode>
                <c:ptCount val="5"/>
                <c:pt idx="0">
                  <c:v>56</c:v>
                </c:pt>
                <c:pt idx="1">
                  <c:v>55</c:v>
                </c:pt>
                <c:pt idx="2">
                  <c:v>30</c:v>
                </c:pt>
                <c:pt idx="3">
                  <c:v>14</c:v>
                </c:pt>
                <c:pt idx="4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B8-446D-A7C4-D9048F8A04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-27"/>
        <c:axId val="1536624047"/>
        <c:axId val="1530034511"/>
      </c:barChart>
      <c:catAx>
        <c:axId val="1536624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K"/>
          </a:p>
        </c:txPr>
        <c:crossAx val="1530034511"/>
        <c:crossesAt val="0"/>
        <c:auto val="1"/>
        <c:lblAlgn val="ctr"/>
        <c:lblOffset val="100"/>
        <c:noMultiLvlLbl val="0"/>
      </c:catAx>
      <c:valAx>
        <c:axId val="1530034511"/>
        <c:scaling>
          <c:orientation val="minMax"/>
          <c:max val="7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K"/>
          </a:p>
        </c:txPr>
        <c:crossAx val="15366240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K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949975740119927E-2"/>
          <c:y val="4.2054698759155532E-2"/>
          <c:w val="0.8945821095560289"/>
          <c:h val="0.887309054458383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'Ark1'!$B$1</c:f>
              <c:strCache>
                <c:ptCount val="1"/>
                <c:pt idx="0">
                  <c:v>Overklasse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'Ark1'!$A$2</c:f>
              <c:strCache>
                <c:ptCount val="1"/>
                <c:pt idx="0">
                  <c:v>35-årige uden uddannelse</c:v>
                </c:pt>
              </c:strCache>
            </c:strRef>
          </c:cat>
          <c:val>
            <c:numRef>
              <c:f>'Ark1'!$B$2</c:f>
              <c:numCache>
                <c:formatCode>General</c:formatCode>
                <c:ptCount val="1"/>
                <c:pt idx="0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37-420D-919B-88251F8DDFE4}"/>
            </c:ext>
          </c:extLst>
        </c:ser>
        <c:ser>
          <c:idx val="1"/>
          <c:order val="1"/>
          <c:tx>
            <c:strRef>
              <c:f>'Ark1'!$C$1</c:f>
              <c:strCache>
                <c:ptCount val="1"/>
                <c:pt idx="0">
                  <c:v>Højere middelklasse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'Ark1'!$A$2</c:f>
              <c:strCache>
                <c:ptCount val="1"/>
                <c:pt idx="0">
                  <c:v>35-årige uden uddannelse</c:v>
                </c:pt>
              </c:strCache>
            </c:strRef>
          </c:cat>
          <c:val>
            <c:numRef>
              <c:f>'Ark1'!$C$2</c:f>
              <c:numCache>
                <c:formatCode>General</c:formatCode>
                <c:ptCount val="1"/>
                <c:pt idx="0">
                  <c:v>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37-420D-919B-88251F8DDFE4}"/>
            </c:ext>
          </c:extLst>
        </c:ser>
        <c:ser>
          <c:idx val="2"/>
          <c:order val="2"/>
          <c:tx>
            <c:strRef>
              <c:f>'Ark1'!$D$1</c:f>
              <c:strCache>
                <c:ptCount val="1"/>
                <c:pt idx="0">
                  <c:v>Middelklasse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'Ark1'!$A$2</c:f>
              <c:strCache>
                <c:ptCount val="1"/>
                <c:pt idx="0">
                  <c:v>35-årige uden uddannelse</c:v>
                </c:pt>
              </c:strCache>
            </c:strRef>
          </c:cat>
          <c:val>
            <c:numRef>
              <c:f>'Ark1'!$D$2</c:f>
              <c:numCache>
                <c:formatCode>General</c:formatCode>
                <c:ptCount val="1"/>
                <c:pt idx="0">
                  <c:v>13.5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37-420D-919B-88251F8DDFE4}"/>
            </c:ext>
          </c:extLst>
        </c:ser>
        <c:ser>
          <c:idx val="3"/>
          <c:order val="3"/>
          <c:tx>
            <c:strRef>
              <c:f>'Ark1'!$E$1</c:f>
              <c:strCache>
                <c:ptCount val="1"/>
                <c:pt idx="0">
                  <c:v>Arbejderklasse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'Ark1'!$A$2</c:f>
              <c:strCache>
                <c:ptCount val="1"/>
                <c:pt idx="0">
                  <c:v>35-årige uden uddannelse</c:v>
                </c:pt>
              </c:strCache>
            </c:strRef>
          </c:cat>
          <c:val>
            <c:numRef>
              <c:f>'Ark1'!$E$2</c:f>
              <c:numCache>
                <c:formatCode>General</c:formatCode>
                <c:ptCount val="1"/>
                <c:pt idx="0">
                  <c:v>20.6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37-420D-919B-88251F8DDFE4}"/>
            </c:ext>
          </c:extLst>
        </c:ser>
        <c:ser>
          <c:idx val="4"/>
          <c:order val="4"/>
          <c:tx>
            <c:strRef>
              <c:f>'Ark1'!$F$1</c:f>
              <c:strCache>
                <c:ptCount val="1"/>
                <c:pt idx="0">
                  <c:v>Uden for arbejdsmarkedet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'Ark1'!$A$2</c:f>
              <c:strCache>
                <c:ptCount val="1"/>
                <c:pt idx="0">
                  <c:v>35-årige uden uddannelse</c:v>
                </c:pt>
              </c:strCache>
            </c:strRef>
          </c:cat>
          <c:val>
            <c:numRef>
              <c:f>'Ark1'!$F$2</c:f>
              <c:numCache>
                <c:formatCode>General</c:formatCode>
                <c:ptCount val="1"/>
                <c:pt idx="0">
                  <c:v>38.799999999999997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37-420D-919B-88251F8DDF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26460767"/>
        <c:axId val="1530025087"/>
      </c:barChart>
      <c:catAx>
        <c:axId val="15264607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K"/>
          </a:p>
        </c:txPr>
        <c:crossAx val="1530025087"/>
        <c:crossesAt val="0"/>
        <c:auto val="1"/>
        <c:lblAlgn val="ctr"/>
        <c:lblOffset val="100"/>
        <c:noMultiLvlLbl val="0"/>
      </c:catAx>
      <c:valAx>
        <c:axId val="1530025087"/>
        <c:scaling>
          <c:orientation val="minMax"/>
          <c:max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K"/>
          </a:p>
        </c:txPr>
        <c:crossAx val="15264607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1AC628-0B6A-174D-6F4C-DB2963FDFA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7706DBAE-9013-DA6D-7B55-EFE3F9F48D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8BD8177-CBF5-FF0E-5EA0-156F48765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392B4AB-C6CF-92A7-A888-70E12CA2B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E9700D7-1826-C642-B507-B01C9A97E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5846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25392D-E6AB-0399-0E4A-74A015B1D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6DB0801B-FEBC-CF53-BE08-1BDA1715DC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3F2AC0B-8CC2-4706-3BB4-D58FFBA08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E3B0983-B095-518D-2CF7-39BC916D9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E1A562C-0450-69BB-083C-FEF9E8A85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59016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A1108086-5C55-B498-2AC6-FF25C88D2E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7882DAD5-8A7A-F385-57EB-55AD1E2A2A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F3396E2-8255-E455-C3EA-09521A7E5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DF769BE-CEF6-D9DE-279D-DCDE7B4C0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9925E76-DAF7-3EE2-AC17-813A2A518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3112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DF3E8D-CF5A-F988-57D0-018DE333C10B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CD5E22F9-C86E-E0E9-9821-7B058AA6041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D1082F2-1780-9D4E-9D51-7547730501D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4CFAA9E-C0DC-4B35-9BE3-CD5D2346B5CC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26DEE22-335D-FB76-AC03-C11207E5599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EC59D94E-701F-F03E-D6D8-CC76CB957E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C4E70E4-10C3-4D33-B310-243C1EC270DB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0961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4F401-7739-15ED-09DF-210014DD870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E2F0830-184C-7A5A-ACF6-67C6794091EB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3C402B9-5DEB-29F8-6237-93D7190AF7B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D2AE37-131E-41E3-B0B1-E1D1FE55BAD4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6ED2FD0-20AD-8E18-5F51-555FDA0A84E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2C8150B-BAEB-537D-175C-3039E5EE4A7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97D4EF6-4396-43D1-ABA9-C5370700125C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35986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3B2C82-6327-76D0-C917-F92029452D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A5C2AA4-E2F3-B128-833B-40BA3DEDB51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65314A7B-0BCF-B2F6-0F7C-0A2A0FDA49C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9E8DC8-7553-4778-95DD-59CD6D44979A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A9B3061B-9034-3CBB-B12D-DAD2283DC87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98B2677-A1EE-7434-21C5-E1187FC1F88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A7A396D-560A-42CE-B658-2AD99281C310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19346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18DB13-9D6C-370F-F51B-2D5BE7F926D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112B0F8E-CD6E-3B43-B682-1BF72D0C3E0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4FD93DA-6A97-A2A5-FD4F-5D7897207A7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F4F4EB2-008E-128E-E1E6-5F4B0555348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BCFF1C0-5BCB-4179-B702-A42C18920647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9123C3D-1B47-479B-C261-D23B16690C4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95F429AF-F42C-BE35-4E57-067EFBA5D99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8100698-D176-4823-B02D-B82DFE6EEC11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36611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2737E6-367D-D319-91E0-9141E9B62E8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82EF85F-5F75-5EE8-60D4-5D78B9F255A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DE24292D-8033-40AF-1931-0660FDA7ABD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B2080DD8-1E92-B80D-ED03-B3D421F03D9E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54080211-7F57-E883-8CA5-AB9ACDEA518C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08EF9ED6-CE84-D560-9485-B066948D743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2AA1D9E-6DDD-4D55-8235-B2A3712EBBDC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AE5CDC76-3559-68E2-A301-A86D3DC7D5C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13B916CB-DC36-6485-5E46-2AE91A47662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364CE26-792D-4135-9949-E059160D3D42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51994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2408F2-25D7-EF00-B09A-A8D768ACC4B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411084D0-465B-7DED-8513-5349C9514E8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0AD795B-7157-42AA-861F-80700D3A815E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7AEFC420-79F8-C887-BFA4-AF147138F12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622810CA-B2D6-08AA-ACC0-9DFB866CBB6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83BAA4C-96EF-4FA0-A406-A74D1DC752B0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27285520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ADA8B46F-491C-6231-66B0-F64D5C75772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FAFCEC8-138C-417F-9D9A-0BAE585F3303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1527D0F1-BEC0-7731-6D79-DA73222B028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74FD8939-1345-702A-8927-74B1CF833E2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9B7DBF-6584-429E-B43F-6BD75D509D8D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21624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6AFE4A-31C0-A9F9-5E42-B0B08D1C8E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83F727E-BF3A-4B51-942A-6934B1CFC58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02C4F84A-2286-E66F-DEE0-4A1E0E34918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2EDEEBE9-6648-F9A7-E91C-100197BE9E2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B0B07FF-3CE2-4F58-AAB0-EAD139E3AB1B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7D305611-18EA-575C-12A4-5D4C78484FF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7292240E-3975-E6DB-D4CB-32B17693D3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90E24B-F3F4-4587-A21C-C08C4044FE19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71335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20195A-8911-5B2F-C999-EF0A6B82B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A365430-6EF0-8136-E6E2-CDEE8CAACB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A86972D-B183-1848-ADCF-79DA6162D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1CD59FB-D65A-37D1-6A8E-83804462A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54F3382-F9E2-3C1A-33E6-981B64B32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8965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622137-7E15-7772-D6DF-3976D7A96E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AE45CFA2-89E2-B1DE-A018-AD107767D7F6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D2E25E5E-B8C6-4896-4138-246C7068ADF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EDBA2377-F796-7F6F-EFFD-3DB1D7E5EC6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2FFD5EF-3079-477E-882E-0F3C544FF085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358CCCE5-5AC8-2BAF-A3E4-4CA38355CB3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134F8099-6617-F472-3F10-F9E61B64E83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EAF9CC-F5DA-4DF5-8C59-78BE586B7471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911263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FB4793-7ED5-9686-A465-4768A3155EC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A7AD3ACE-F8B7-FA15-3399-F5ADCCA122DA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DB90488-3348-47A4-D72F-AD362088FF1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2C334B8-D242-4B8E-9791-7D72C14ED7BE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34EAF0B-A4B6-7C03-8032-11BD07DF931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7BBDE4C-9227-2A95-8187-98DFD3C959D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AFD37EB-603A-4D12-8DA2-8977BB7497EE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89639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C56E1796-A34B-67C4-D931-FA03508DB118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B893A321-89C3-A302-D314-0074E2838076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6578BDC-7FCB-9ACC-1FF3-DA398B9919A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9501DBF-2A68-4E34-8124-D6365406E8C8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BEF9DA2-7CA0-A517-6EAF-69F873A777C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C3A4630-324F-7455-0C0C-5214359FF75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5D14B9C-AA58-4CEA-9A70-E0F389A33862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536983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48C4FC-027E-0CCB-52E4-BF74D098AEC2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59B4EA97-E5DF-527E-FCE6-38321C82567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6A423D9A-9FF6-F88E-C51E-EE879D946DB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A93808-EA39-4040-B8A2-6FFC6306D427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FAD0D05-8F2C-504D-220C-3164E9C0BAC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81CE0BD-1923-0382-C2DA-001A7C4F690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175E340-64A0-402E-965F-7D6C60915514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37189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CBB7BD-CED6-B501-CD66-B5A39368F1D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A2AE9A82-8D4F-1A89-80D0-F5944E370017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5FFF943-5F45-6C2D-8877-E6802A8DA51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6778CF-4EC4-40E7-B936-9576F7ADC72E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D317F20-6A4C-1708-110C-B435AC0BA02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DB10784C-4409-9AF4-A9E2-A18AFF6FDE3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B3A5FC8-BA4D-4272-A421-2C775C14C997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304272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9028FA-2642-5D8C-A7C3-E0DE446899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FD61EE0-24A0-AC35-BB6F-8C55D87FB32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B606033-C7C8-38E0-98CD-D562261E21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7B193D-335F-4D7F-BF55-34D8584AD0D7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2E2C4C8-1FD5-2B98-0F1C-18BBFB2F6F9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4A7BC56-AA54-D2D2-A631-5276B39B1F4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935532-351C-4478-B260-168425444322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285576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4B3CAD-079D-2B3A-8C2A-04240909217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29F5A89-9B6E-FA83-C036-064FEB700D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B182BC8B-3431-CF09-A31C-36A6CB53C94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D84264B6-E09A-9168-B90B-77F82176505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5399062-CC04-44AF-A20F-7A94B2B167ED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B5A178F6-1F2C-43B8-39A0-10DCA148B95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FEB15F2-D9BD-A6CA-8389-644D95BD335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FE2F9E-6009-4839-BD77-F916AC39C0B1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50150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BFCD1-3A4E-8949-FDA1-0F2CCE48EEB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6AD66E05-A0AE-85C0-E92D-1C3105BA4AB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824BB8C6-EDD4-7D41-4ABE-364DA475090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70F0704E-E6D5-081F-09CC-1BA0FE8462E3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4E048A56-37D1-1464-3741-1BEB4A3F3A35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25CB6FAB-C10D-24DC-1837-967E23A6FC3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E405C9-991F-4E24-8CB6-054734C7791C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3EACDC35-57E9-8E89-CDB9-A4965B3FCB7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9CDF19F8-AFDB-CE64-F99F-7AAD5F76BB5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6A9C0B9-D11F-48E4-861A-6D58031EEBB6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065309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064FA1-9A92-FDA1-00A5-3DFC7C0F6CE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755869FD-DCC3-66B7-15EC-09272E86E52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6C5AA58-1D3D-4B8A-BD9C-353A3F4A8CC0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C7D68086-9566-4BBB-B258-61D65C3DA0D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A823AAF9-002D-4265-D140-A83FDDE19E7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DFD2BDC-7A94-4509-8F44-9DD6D1BDD899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094457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42778AA7-ED07-84BB-A554-14709D14C8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57FC51-EC12-4522-B2B8-B7D9264EE376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339AED3F-4BB8-72CF-DE0B-37328A7991D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0284EB69-3938-E104-93EF-E71EA7212B5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309124A-68D0-40A7-BD0C-481790E0FB9C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3439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56108D-A9A3-0995-432C-B64343F98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EA670829-ABB7-F206-916E-45A67A2D1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B501B7D-2D30-E2CD-8C57-55F90ADEC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AAB9D342-E998-B7B0-3236-EB0AFF124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4FD0A7F-F08E-BF17-DEBB-E2EEDF5FD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846355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20E324-B227-2C25-3174-E74AD33E88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77EE9F64-1B74-356B-F1D2-099F663FCF0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22467C59-D0D3-84B5-7552-4535D4CBE2B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94B5587E-604F-5E47-E03D-ED545CDB195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A2155E1-E638-4B10-B031-4481C6571FDB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310628C4-2085-0F9E-A37B-3F2358B7180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3D659A7D-9CF2-F3A1-D963-5C91ECE12CC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C953E33-E37E-4E60-A582-34DCAF602A06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62936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2805D4-6CF3-447C-1541-C465B27BAB5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40A1ED42-632D-395F-79BC-3534DE34DC90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1A57157A-E854-24C0-CA6F-FB520C01B3E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468A80AD-5FD1-92B1-75B7-9E8D61C5D75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E61B3F-E777-4AEF-BA22-8B4D7A1DC03F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9CAD5223-9169-4ADC-9E14-E815907D87B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E4E47759-8176-AD9D-16FE-0A54204571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7A76FC4-756A-4B9D-88BD-5A2086AEDA6E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829711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00D2B7-4F63-1B83-9951-FC7699A5F72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08AC1F7F-4B22-8183-A30E-60951BADF07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8C797D7-BC59-1632-8560-486170AAA49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7660CA-B4FB-41FE-AE48-F9868834A8BB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EF880FC-BEFE-9B28-CDB3-16442760DB8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890A131-58EC-15EC-42AA-4E491695B19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49CE19F-0F55-45C6-9402-D7DC5B0C2E3D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461403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41BE26D1-7BF1-8156-79EA-ABE929BF96EC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B9421882-39A0-2644-8263-BD1A25E58EB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487B97A-1617-0DF1-BCDA-D85D3B3E1A2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E45CA6-07F9-4DC1-91A7-EF57FFFBBBB8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1A1350D-7E2D-65E8-AB16-93B84D1A3CD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5AB43FC-1F71-9A8F-E87D-9ABECC8A03A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38903B6-C074-4105-86EF-C03A4947E4FA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54077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538D15-8CB1-BE99-0157-B0E8CEFE919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3" y="27464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Pladsholder til diagram 2">
            <a:extLst>
              <a:ext uri="{FF2B5EF4-FFF2-40B4-BE49-F238E27FC236}">
                <a16:creationId xmlns:a16="http://schemas.microsoft.com/office/drawing/2014/main" id="{834526E6-968B-BE21-76C9-8DF600518DDB}"/>
              </a:ext>
            </a:extLst>
          </p:cNvPr>
          <p:cNvSpPr txBox="1">
            <a:spLocks noGrp="1"/>
          </p:cNvSpPr>
          <p:nvPr>
            <p:ph type="chart" idx="1"/>
          </p:nvPr>
        </p:nvSpPr>
        <p:spPr>
          <a:xfrm>
            <a:off x="609603" y="1600200"/>
            <a:ext cx="10972800" cy="452595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da-DK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8413384-6099-0668-13D5-7711EBE1DA1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>
                <a:latin typeface="Calibri" pitchFamily="34"/>
              </a:defRPr>
            </a:lvl1pPr>
          </a:lstStyle>
          <a:p>
            <a:pPr lvl="0"/>
            <a:endParaRPr lang="da-DK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D07E448-413B-DFD0-D54E-A9EF19D3D43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>
                <a:latin typeface="Calibri" pitchFamily="34"/>
              </a:defRPr>
            </a:lvl1pPr>
          </a:lstStyle>
          <a:p>
            <a:pPr lvl="0"/>
            <a:endParaRPr lang="da-DK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8505FBE-B72E-FA14-8D0B-4E6EA681946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latin typeface="Calibri" pitchFamily="34"/>
              </a:defRPr>
            </a:lvl1pPr>
          </a:lstStyle>
          <a:p>
            <a:pPr lvl="0"/>
            <a:fld id="{9A8549DF-9D78-4184-A766-15538E89A901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52536679"/>
      </p:ext>
    </p:extLst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F45D28-72D0-D18C-71A0-47C05D442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8581701E-B03B-8271-3938-CD4D6E0615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DBF7D7D-ACB6-3944-F0FA-E55565766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DB19FFA-6253-6CB5-A41A-0FC64D79C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44F4E4-7FA0-C807-7F62-23B81A039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915816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8D9DC7-8360-1055-5C7B-ACE0B1374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42D5D71-56C7-9716-95BB-40DE959B8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F6C766E-2C04-05B5-007B-58A6B40BE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CB1544B-866A-F946-7971-F2FB8284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D78AA4B6-335C-DACB-81D7-852795EA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12956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6E0E47-D83D-3EC7-72BF-4A255B39C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FEA1FA4-9F3C-1E76-F3FE-D4858E5AE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ED519C9-FC99-2BC3-A560-35421F94E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F33111A6-7AC9-F301-9E0E-36A31516A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F664719-5D79-6C95-383F-05DA82CBF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890390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B924AC-B826-B68D-7589-2A2FB2F07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6343C76-BB70-791A-AAF5-9A84C2071B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9783470-D6C1-85DC-BF06-4A0EF888A7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89E1F3FC-A670-B590-4DF7-D5C37A59A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C58C50DD-CD25-D192-53C8-4D00D1E72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9A4B4209-17A7-7F4C-6BE0-D06A8E781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518784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9CF1DB-4996-28EC-2771-1B3DEEC80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E27E1F8-00AB-9157-BC48-59193A276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8E6539C1-E898-3405-27B7-B488DC4F92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5F99397D-F9C7-EEA1-AF92-1B283FCF59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CB68BFDE-680D-601C-14F4-693DA8241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C266E9F9-C712-0932-4297-2EA3EE737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AE654932-49F2-5405-14EF-F51272FA7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21B22190-36E3-DE16-85DF-C1F314093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53210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7F0A24-8F39-7466-EC37-0DC4467A0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281C2C4-63A9-0C2F-621B-64947A887A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E0A9D9B-3C26-6E9A-4975-6D9B6BC475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59254228-E77B-0B47-5E0D-50F26A728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C68A6DFC-19B1-72BA-792A-EC21C8334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1FC054A0-C0C3-1025-3DCA-7D46B2100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649881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CCB61B-1AAD-4506-3B05-B6F8EEDD2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904060A5-ACF9-B3DC-6CBC-5CE2C43E7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667FC6D6-3BA7-3751-CCF8-4CFA1F3F9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D4AF271B-EECF-F5F9-B142-DC9ED07A1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419798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3D16E2FD-EBA4-61F1-0B33-E355BC5C9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1B9D0E17-5657-AC01-6CEE-FCFB94C22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15A516E7-7DB7-9BB2-EA50-493E84A6C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048662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1D7E31-C887-D744-FD8C-82DCC986D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4845D71-DF08-5C7D-4882-CA78D7BF4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1340EAF1-A507-9B56-A520-E3E167EA27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01B01B91-4FF4-A29E-21F6-EAA556DC7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CA7A4548-2BBA-D5AD-0D89-066F6FDAA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F6E16DC7-E0BB-ED48-5D4A-900219E7F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662250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57AEFB-EEAE-A7E1-2F19-D5B0A9612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7F999BC9-2434-9C9D-9D44-5F5CEA9201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6221AE24-B218-5607-4BF8-B5543E343B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83D50B7B-2F7F-4DD1-6501-43F0713B6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8F0A9F28-369F-44E7-E962-5E6DF108C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F157B068-251E-E448-2650-7AE5CB5A7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752624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D7BB82-9CB9-862A-087C-0F40F2C9A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1FA1F4FD-135A-043F-DDD0-C5B4A6108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C0DAE230-716B-1A90-D04D-0FA4889D1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5652571-125E-37D9-7A23-80E0109DF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6331FAE-4ADB-C2D6-A4D7-E6A328C0D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540564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A9DC5651-9D63-5B74-9797-AD751D2B17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F8CCC0EF-E969-D0ED-2FC1-91D905A241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23F6C37-1898-6AF8-6058-9056E4202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2971550-EDA0-9AEE-C8B5-2A8BB7FC8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A66A1E5-9D30-F2D1-D369-48BADF374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00664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A808BE-ADD6-3F0C-0C98-8E9EB7D5BD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FBDCDE8-54D0-F27D-F2E4-28DDE38715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09B7C8E-F4C2-5CA7-6592-73E26C40E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2871E15-275A-B417-3DB2-EEC5FB514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B1E1C94-5D91-F93F-9485-C891D57A5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076565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1A7C95-6BDF-4A2E-4C6A-9CEB0BAC9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22C5A81-2190-247C-DDAE-5067B0F80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5E562D6-90BA-F595-3B52-2FC325DA3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39B6BA4-A94D-5363-A0D0-995F450CD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5CCC287-9541-4D6A-CB55-416B45288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173918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95DC2F-A1FD-AEDA-63D4-68CFCE845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5AE99A02-34BE-17A5-1398-DA7F4A6D0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3F79B58-E1B9-808A-EEB2-A86B4E286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44AC03E-9CC8-9FCD-4851-89C5C72CF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9E89DF6-F8EA-F938-C10A-DF205BD74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246438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BE37DF-F1C0-0C91-1F74-50D51A217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4ECDAE5-CCC8-45C0-7A8B-F08718F8C2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BAE9B3AA-6C60-7AF4-D940-C1F50CC49D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89CC56C9-5BAB-4C51-E36A-4EAC28172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DB107E0-6BED-C3C1-1AA1-D9A63D215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296F6B18-6C2C-6C94-BA8F-20B04F42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5459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BDF7D-1719-C9AB-925A-542DB5E95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F2864BC1-F2C2-AD40-45DE-12054E2A7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E4FC289-AED3-0D66-F246-7BAD7B6EEB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220358D8-81F4-A5F0-EF34-69FBBE93C6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CE9357F0-78B9-C33C-C622-CF08CC2800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E41AA573-B156-BCD5-52BC-3FBB802F0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29B0A17B-1D8A-E11C-3783-2EAF20CDD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D4FDFDCF-072A-E40E-D727-0B3FCAA70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6675034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0D4006-462C-B90B-DD9F-9796CC7F3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C2D7E775-0D30-B138-500E-8C5E96C30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AB0B88F-90E4-3976-B85A-C8DA344CF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5079F07D-C1A0-C9A7-1B61-CE094FC061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6A46AD63-058D-B450-A990-09FAC80D6B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E4524249-ACA3-9599-AEDD-9AB0A84A0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34C57FD3-243E-FD98-F2D8-6B45CFD4C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EA58C348-CC6F-400A-EBA6-CC079E81F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76799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B21AF4-F6E1-739F-932E-2F011D544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2FCF8DCB-51BE-EA87-3D80-B87DBBD1C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21F9D8EB-A762-33CC-BBA1-3DFC3B18F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56B2B897-01C1-BA2E-2D0A-1A8DDCE2A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871303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D83E3FD9-A17F-C19F-93A8-659CE7F5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56BC9607-C1CC-6E6F-3C31-9B99C0E75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F1EADD08-56F1-C259-851D-F8A16D38A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204560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53ABA-7507-D75E-E1B5-A753AAE02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67032003-9EA8-8C33-BC3A-6C8E9CFA3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4A7716E4-D8F1-4346-162A-A7A965E20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E32831DC-597C-895B-9D5D-167F3EEF6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C9F5B124-A7AB-827F-6DAB-F43BC318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81F47A10-7D94-C4B6-CE49-C81208C58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805202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437E04-E7D9-2739-7347-E574B0B75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1C6EC504-959A-4247-C072-5500949128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A3A4BB51-F002-B9DC-6B8E-2200054D3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B5A2BE4F-BDA4-8168-CAEB-A1DB32D7C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7DAC38FC-A59C-6DB4-57EA-89D396CD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5FE92DFD-DBA7-F7F8-4E39-E136DA214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6556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60FFF-C6F5-9F5A-FB56-873DA9CFC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9CD4EA11-5A42-2DF6-EE7A-AF72D2134C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9F062A3-ABB3-DC10-E6DC-8D9039DF3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F5F61719-C460-6B0E-F1D3-496A6B20D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CF3E70E-89BE-5537-DDF5-4FD9C2328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732019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3C2CF2D2-6796-5E47-1057-CF9F50E6BC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1AC9E2CC-EB2F-DD8A-A32A-84D9E7C621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CA1000A-4098-3C92-8BFF-6AF999CC1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C750D0B-9E43-A534-D140-8658BD21B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AEEC81B-E41C-EF12-F2AA-705460337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79633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3F3EA3-FB24-E6C8-4794-7F268E02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9F279249-75BB-1E9D-2F7A-CF11E4C2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F9E5C13B-5D07-F133-BB32-FD93973F6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E875FFE9-F3A1-7249-5046-5D5BCB668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88597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A2D3A30B-781E-B605-C4D5-90635C0A4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10A4623F-6A32-4554-5E72-6FDA13F94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DE81F3AC-6047-5DCE-247B-EDE021236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57844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77C03D-A32F-4F23-EC3A-BF65C1C80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772A1E2-792B-F21F-BC5F-F824172BA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6090E501-90C6-2BA2-1540-8D2F93336D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B5B85D36-444F-9C75-0C10-840BB8B99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AB7EA995-CE0E-76F9-9A3E-8660245B2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6802632D-A199-7B3F-7210-2FE8F204D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51444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E5D3FB-5968-FE05-CEED-2DE811B5B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0DB53325-837E-7297-1FD5-36EBC2228F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C0ADD9BF-703E-5794-9C9F-671F58777B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25665372-C5F5-DB3D-9055-9D83351DD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B7FEA62E-44E8-C659-EA83-5D9DEA5B3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9077C319-91F5-60B4-1C24-073116D13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3300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5E3917E7-EA97-13A6-01AB-79DBCD6C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4291BB05-1CA9-C037-973B-7861AB21C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CFF55C7-B5C5-FBEF-3C86-4E9FB2ABF0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07DAB8-603A-4831-A8AB-92FBC1375018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9CB677D-2AA8-23D8-F61B-23D0743108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7EFAA98-DC9D-F087-F38A-C62128078E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4CDB5D-01CA-4ED4-8C87-F43D36AF829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37606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0A2B143-6E79-BAF7-3FF6-F8988D2ED2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3FEB348-B90F-2D52-D53F-5168C000C8D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2E1DBDE-D2D3-C95A-F2EF-6A0BFFE35A8F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a-DK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DA493787-F2F6-457B-9C43-A1F1C19627A4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80661BA-2B24-3DD3-0FAA-00C7C712C988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a-DK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3E33BDB-2DA9-91A5-E0C5-6BCA8E93821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a-DK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126152E9-49F0-4B97-BD22-4111828B1CA7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5950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da-DK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da-DK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a-DK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a-DK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a-DK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a-DK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D4C2A84B-7F5A-64F2-B56F-A5E72F07760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629CF4B2-D246-0331-3AE3-9CAD95E2CD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3B7BC1F-788B-644E-6EE7-39E64A23EBCE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a-DK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DAE1CB1-6DA6-4E5D-962D-63F50382CFC2}" type="datetime1">
              <a:rPr lang="da-DK"/>
              <a:pPr lvl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83E3258-B26E-43B2-62D1-1DE72AFAA1D8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a-DK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0818FF2-02BA-24EA-4A7F-E7842C37609E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a-DK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8306B54-1799-41AA-99B0-AE69513AEE63}" type="slidenum"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8421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da-DK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da-DK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a-DK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a-DK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a-DK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a-DK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FEE333A5-B54D-B371-E592-31F1DB804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4227E79E-1E5A-F4DB-BD73-194975607B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4E57400-E608-FFE3-D68E-78243D85CC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A80A6-3C49-4018-AA27-872F2B235E80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F0036C23-A98A-D1CC-5A55-24EAEF67C1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76E75A1-CFDF-9713-10AC-75AEB322FE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AD700-536B-4E53-850A-C1A3CDCCD819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29170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032CEBA4-B363-855C-143B-F9EACAE14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69FB9E46-1F17-7315-0D19-43982E7AC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780E854-0428-4309-F212-CF920D991C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16F83E-BA08-46D4-B660-C2732B1926E9}" type="datetimeFigureOut">
              <a:rPr lang="da-DK" smtClean="0"/>
              <a:t>27-10-2024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4B603F3-9975-940D-DF08-D7566FBA12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FEDD0F8-2C39-46AE-F930-0E097CEAD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783CF9-74D8-4A26-91CA-6B6283CB524F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646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Rød legetøj-person foran to linjer af hvide tal">
            <a:extLst>
              <a:ext uri="{FF2B5EF4-FFF2-40B4-BE49-F238E27FC236}">
                <a16:creationId xmlns:a16="http://schemas.microsoft.com/office/drawing/2014/main" id="{CC8E4449-4E44-09C7-809B-B099B132A0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892"/>
          <a:stretch/>
        </p:blipFill>
        <p:spPr>
          <a:xfrm>
            <a:off x="3523488" y="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219B2C7-3F42-9FA3-31AD-234361573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1122363"/>
            <a:ext cx="5336411" cy="4576688"/>
          </a:xfrm>
        </p:spPr>
        <p:txBody>
          <a:bodyPr anchor="b">
            <a:normAutofit/>
          </a:bodyPr>
          <a:lstStyle/>
          <a:p>
            <a:pPr algn="l"/>
            <a:r>
              <a:rPr lang="da-DK" sz="5400" b="1" dirty="0"/>
              <a:t>Social ulighed og paradigmeskifte</a:t>
            </a:r>
            <a:br>
              <a:rPr lang="da-DK" sz="5400" b="1" dirty="0"/>
            </a:br>
            <a:r>
              <a:rPr lang="da-DK" sz="5400" b="1" dirty="0"/>
              <a:t>i </a:t>
            </a:r>
            <a:r>
              <a:rPr lang="da-DK" sz="5400" b="1" dirty="0" err="1"/>
              <a:t>uddannelses-politikken</a:t>
            </a:r>
            <a:br>
              <a:rPr lang="da-DK" sz="5400" b="1" dirty="0"/>
            </a:br>
            <a:br>
              <a:rPr lang="da-DK" sz="5400" b="1" dirty="0"/>
            </a:br>
            <a:endParaRPr lang="da-DK" sz="5400" b="1" dirty="0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A9EF3DFC-9219-2882-19AC-5A30325609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da-DK" sz="2000" b="1"/>
              <a:t>Lars Olsen</a:t>
            </a:r>
          </a:p>
          <a:p>
            <a:pPr algn="l"/>
            <a:r>
              <a:rPr lang="da-DK" sz="2000" b="1"/>
              <a:t>Journalist og forfatter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4059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F84057-CFE9-0A21-72F5-C0430EB30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8769" y="0"/>
            <a:ext cx="6804988" cy="907080"/>
          </a:xfrm>
        </p:spPr>
        <p:txBody>
          <a:bodyPr/>
          <a:lstStyle/>
          <a:p>
            <a:r>
              <a:rPr lang="da-DK" b="1" dirty="0"/>
              <a:t>Hvilke uddannelser tager vi?</a:t>
            </a:r>
          </a:p>
        </p:txBody>
      </p:sp>
      <p:graphicFrame>
        <p:nvGraphicFramePr>
          <p:cNvPr id="8" name="Pladsholder til indhold 6">
            <a:extLst>
              <a:ext uri="{FF2B5EF4-FFF2-40B4-BE49-F238E27FC236}">
                <a16:creationId xmlns:a16="http://schemas.microsoft.com/office/drawing/2014/main" id="{9489B1BA-2D39-2A5C-B435-46D5C92F89C1}"/>
              </a:ext>
            </a:extLst>
          </p:cNvPr>
          <p:cNvGraphicFramePr>
            <a:graphicFrameLocks noGrp="1"/>
          </p:cNvGraphicFramePr>
          <p:nvPr>
            <p:ph idx="2"/>
          </p:nvPr>
        </p:nvGraphicFramePr>
        <p:xfrm>
          <a:off x="6386004" y="1459341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Pladsholder til indhold 12">
            <a:extLst>
              <a:ext uri="{FF2B5EF4-FFF2-40B4-BE49-F238E27FC236}">
                <a16:creationId xmlns:a16="http://schemas.microsoft.com/office/drawing/2014/main" id="{DFCC7781-2AE5-9A06-6C7C-60C36123B37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94579" y="1439462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kstfelt 13">
            <a:extLst>
              <a:ext uri="{FF2B5EF4-FFF2-40B4-BE49-F238E27FC236}">
                <a16:creationId xmlns:a16="http://schemas.microsoft.com/office/drawing/2014/main" id="{FE7690DE-42FB-EAEF-0DA5-40C9D56AD60F}"/>
              </a:ext>
            </a:extLst>
          </p:cNvPr>
          <p:cNvSpPr txBox="1"/>
          <p:nvPr/>
        </p:nvSpPr>
        <p:spPr>
          <a:xfrm>
            <a:off x="9884424" y="6550223"/>
            <a:ext cx="2448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Kilde: Klassesamfund.dk</a:t>
            </a:r>
          </a:p>
        </p:txBody>
      </p:sp>
      <p:grpSp>
        <p:nvGrpSpPr>
          <p:cNvPr id="15" name="Gruppe 14">
            <a:extLst>
              <a:ext uri="{FF2B5EF4-FFF2-40B4-BE49-F238E27FC236}">
                <a16:creationId xmlns:a16="http://schemas.microsoft.com/office/drawing/2014/main" id="{3B7B5421-9704-C294-6F88-6AB8CD893364}"/>
              </a:ext>
            </a:extLst>
          </p:cNvPr>
          <p:cNvGrpSpPr/>
          <p:nvPr/>
        </p:nvGrpSpPr>
        <p:grpSpPr>
          <a:xfrm>
            <a:off x="1222511" y="5998771"/>
            <a:ext cx="10386393" cy="369332"/>
            <a:chOff x="1411354" y="6157796"/>
            <a:chExt cx="10386393" cy="369332"/>
          </a:xfrm>
        </p:grpSpPr>
        <p:sp>
          <p:nvSpPr>
            <p:cNvPr id="16" name="Tekstfelt 15">
              <a:extLst>
                <a:ext uri="{FF2B5EF4-FFF2-40B4-BE49-F238E27FC236}">
                  <a16:creationId xmlns:a16="http://schemas.microsoft.com/office/drawing/2014/main" id="{1805FA43-C180-18F3-B0A5-060A10B1E683}"/>
                </a:ext>
              </a:extLst>
            </p:cNvPr>
            <p:cNvSpPr txBox="1"/>
            <p:nvPr/>
          </p:nvSpPr>
          <p:spPr>
            <a:xfrm>
              <a:off x="1444489" y="6157796"/>
              <a:ext cx="11893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a-DK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</a:t>
              </a:r>
              <a:r>
                <a:rPr kumimoji="0" lang="da-DK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Overklasse</a:t>
              </a:r>
            </a:p>
          </p:txBody>
        </p:sp>
        <p:sp>
          <p:nvSpPr>
            <p:cNvPr id="17" name="Rektangel 16">
              <a:extLst>
                <a:ext uri="{FF2B5EF4-FFF2-40B4-BE49-F238E27FC236}">
                  <a16:creationId xmlns:a16="http://schemas.microsoft.com/office/drawing/2014/main" id="{D2A0F726-40E6-51C7-8825-B20FBDA85538}"/>
                </a:ext>
              </a:extLst>
            </p:cNvPr>
            <p:cNvSpPr/>
            <p:nvPr/>
          </p:nvSpPr>
          <p:spPr>
            <a:xfrm>
              <a:off x="1411354" y="6256828"/>
              <a:ext cx="175591" cy="163490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Tekstfelt 17">
              <a:extLst>
                <a:ext uri="{FF2B5EF4-FFF2-40B4-BE49-F238E27FC236}">
                  <a16:creationId xmlns:a16="http://schemas.microsoft.com/office/drawing/2014/main" id="{843CA28A-D125-F623-4EF3-BF7BB5A135E2}"/>
                </a:ext>
              </a:extLst>
            </p:cNvPr>
            <p:cNvSpPr txBox="1"/>
            <p:nvPr/>
          </p:nvSpPr>
          <p:spPr>
            <a:xfrm>
              <a:off x="3035412" y="6188573"/>
              <a:ext cx="20077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a-DK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Højere middelklasse</a:t>
              </a:r>
            </a:p>
          </p:txBody>
        </p:sp>
        <p:sp>
          <p:nvSpPr>
            <p:cNvPr id="19" name="Tekstfelt 18">
              <a:extLst>
                <a:ext uri="{FF2B5EF4-FFF2-40B4-BE49-F238E27FC236}">
                  <a16:creationId xmlns:a16="http://schemas.microsoft.com/office/drawing/2014/main" id="{F4531F94-634A-9A56-7A96-849D97429EFA}"/>
                </a:ext>
              </a:extLst>
            </p:cNvPr>
            <p:cNvSpPr txBox="1"/>
            <p:nvPr/>
          </p:nvSpPr>
          <p:spPr>
            <a:xfrm>
              <a:off x="5271051" y="6188573"/>
              <a:ext cx="14974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a-DK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Middelklasse</a:t>
              </a:r>
            </a:p>
          </p:txBody>
        </p:sp>
        <p:sp>
          <p:nvSpPr>
            <p:cNvPr id="20" name="Tekstfelt 19">
              <a:extLst>
                <a:ext uri="{FF2B5EF4-FFF2-40B4-BE49-F238E27FC236}">
                  <a16:creationId xmlns:a16="http://schemas.microsoft.com/office/drawing/2014/main" id="{E6D71743-EF09-61CC-EB72-B62366FCDDB8}"/>
                </a:ext>
              </a:extLst>
            </p:cNvPr>
            <p:cNvSpPr txBox="1"/>
            <p:nvPr/>
          </p:nvSpPr>
          <p:spPr>
            <a:xfrm>
              <a:off x="6848062" y="6188573"/>
              <a:ext cx="14974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a-DK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Arbejderklasse</a:t>
              </a:r>
            </a:p>
          </p:txBody>
        </p:sp>
        <p:sp>
          <p:nvSpPr>
            <p:cNvPr id="21" name="Tekstfelt 20">
              <a:extLst>
                <a:ext uri="{FF2B5EF4-FFF2-40B4-BE49-F238E27FC236}">
                  <a16:creationId xmlns:a16="http://schemas.microsoft.com/office/drawing/2014/main" id="{47237979-17FD-A0FF-F1EC-93ABB2C30EFB}"/>
                </a:ext>
              </a:extLst>
            </p:cNvPr>
            <p:cNvSpPr txBox="1"/>
            <p:nvPr/>
          </p:nvSpPr>
          <p:spPr>
            <a:xfrm>
              <a:off x="8597347" y="6175082"/>
              <a:ext cx="3200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a-DK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Langvarigt uden for arbejdsmarkedet</a:t>
              </a:r>
            </a:p>
          </p:txBody>
        </p:sp>
        <p:sp>
          <p:nvSpPr>
            <p:cNvPr id="22" name="Rektangel 21">
              <a:extLst>
                <a:ext uri="{FF2B5EF4-FFF2-40B4-BE49-F238E27FC236}">
                  <a16:creationId xmlns:a16="http://schemas.microsoft.com/office/drawing/2014/main" id="{0618AF4E-B07E-7A0F-9611-5F065DB22406}"/>
                </a:ext>
              </a:extLst>
            </p:cNvPr>
            <p:cNvSpPr/>
            <p:nvPr/>
          </p:nvSpPr>
          <p:spPr>
            <a:xfrm>
              <a:off x="3051310" y="6260456"/>
              <a:ext cx="175591" cy="16349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ktangel 22">
              <a:extLst>
                <a:ext uri="{FF2B5EF4-FFF2-40B4-BE49-F238E27FC236}">
                  <a16:creationId xmlns:a16="http://schemas.microsoft.com/office/drawing/2014/main" id="{5F96EE14-C2BE-50DD-A283-EA94BB092C3C}"/>
                </a:ext>
              </a:extLst>
            </p:cNvPr>
            <p:cNvSpPr/>
            <p:nvPr/>
          </p:nvSpPr>
          <p:spPr>
            <a:xfrm>
              <a:off x="5182265" y="6247226"/>
              <a:ext cx="175591" cy="16349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Rektangel 23">
              <a:extLst>
                <a:ext uri="{FF2B5EF4-FFF2-40B4-BE49-F238E27FC236}">
                  <a16:creationId xmlns:a16="http://schemas.microsoft.com/office/drawing/2014/main" id="{F7DDC2C5-A118-7F39-EB08-D2276DC1B0D9}"/>
                </a:ext>
              </a:extLst>
            </p:cNvPr>
            <p:cNvSpPr/>
            <p:nvPr/>
          </p:nvSpPr>
          <p:spPr>
            <a:xfrm>
              <a:off x="6810950" y="6260793"/>
              <a:ext cx="175591" cy="1634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ktangel 24">
              <a:extLst>
                <a:ext uri="{FF2B5EF4-FFF2-40B4-BE49-F238E27FC236}">
                  <a16:creationId xmlns:a16="http://schemas.microsoft.com/office/drawing/2014/main" id="{74FF9193-234A-CB2F-1134-34E91FF870CE}"/>
                </a:ext>
              </a:extLst>
            </p:cNvPr>
            <p:cNvSpPr/>
            <p:nvPr/>
          </p:nvSpPr>
          <p:spPr>
            <a:xfrm>
              <a:off x="8597347" y="6249772"/>
              <a:ext cx="175591" cy="16349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6" name="Tekstfelt 25">
            <a:extLst>
              <a:ext uri="{FF2B5EF4-FFF2-40B4-BE49-F238E27FC236}">
                <a16:creationId xmlns:a16="http://schemas.microsoft.com/office/drawing/2014/main" id="{0EFF2398-632C-247F-A989-A7127B8EA649}"/>
              </a:ext>
            </a:extLst>
          </p:cNvPr>
          <p:cNvSpPr txBox="1"/>
          <p:nvPr/>
        </p:nvSpPr>
        <p:spPr>
          <a:xfrm>
            <a:off x="2454964" y="775253"/>
            <a:ext cx="82395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Unge fordelt på forældrenes sociale klasse, 2021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kstfelt 27">
            <a:extLst>
              <a:ext uri="{FF2B5EF4-FFF2-40B4-BE49-F238E27FC236}">
                <a16:creationId xmlns:a16="http://schemas.microsoft.com/office/drawing/2014/main" id="{CD82D4B4-8DFC-A59D-4B20-DBF9462ED160}"/>
              </a:ext>
            </a:extLst>
          </p:cNvPr>
          <p:cNvSpPr txBox="1"/>
          <p:nvPr/>
        </p:nvSpPr>
        <p:spPr>
          <a:xfrm>
            <a:off x="6370982" y="1560444"/>
            <a:ext cx="238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</a:t>
            </a:r>
          </a:p>
        </p:txBody>
      </p:sp>
      <p:sp>
        <p:nvSpPr>
          <p:cNvPr id="29" name="Tekstfelt 28">
            <a:extLst>
              <a:ext uri="{FF2B5EF4-FFF2-40B4-BE49-F238E27FC236}">
                <a16:creationId xmlns:a16="http://schemas.microsoft.com/office/drawing/2014/main" id="{DFB53CDA-C151-3CD1-4630-C84C6F2353F4}"/>
              </a:ext>
            </a:extLst>
          </p:cNvPr>
          <p:cNvSpPr txBox="1"/>
          <p:nvPr/>
        </p:nvSpPr>
        <p:spPr>
          <a:xfrm>
            <a:off x="606286" y="1530627"/>
            <a:ext cx="238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363547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391AF-0DBB-DB23-E368-2AFAF1102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848" y="433010"/>
            <a:ext cx="4389780" cy="2459047"/>
          </a:xfrm>
        </p:spPr>
        <p:txBody>
          <a:bodyPr>
            <a:noAutofit/>
          </a:bodyPr>
          <a:lstStyle/>
          <a:p>
            <a:r>
              <a:rPr lang="da-DK" sz="6000" b="1" dirty="0">
                <a:solidFill>
                  <a:srgbClr val="FF0000"/>
                </a:solidFill>
              </a:rPr>
              <a:t>Den </a:t>
            </a:r>
            <a:br>
              <a:rPr lang="da-DK" sz="6000" b="1" dirty="0">
                <a:solidFill>
                  <a:srgbClr val="FF0000"/>
                </a:solidFill>
              </a:rPr>
            </a:br>
            <a:r>
              <a:rPr lang="da-DK" sz="6000" b="1" dirty="0">
                <a:solidFill>
                  <a:srgbClr val="FF0000"/>
                </a:solidFill>
              </a:rPr>
              <a:t>sociale</a:t>
            </a:r>
            <a:br>
              <a:rPr lang="da-DK" sz="6000" b="1" dirty="0">
                <a:solidFill>
                  <a:srgbClr val="FF0000"/>
                </a:solidFill>
              </a:rPr>
            </a:br>
            <a:r>
              <a:rPr lang="da-DK" sz="6000" b="1" dirty="0">
                <a:solidFill>
                  <a:srgbClr val="FF0000"/>
                </a:solidFill>
              </a:rPr>
              <a:t>arv</a:t>
            </a:r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CDDC1370-622A-03DD-D9F1-DBDA6F974ED4}"/>
              </a:ext>
            </a:extLst>
          </p:cNvPr>
          <p:cNvSpPr txBox="1"/>
          <p:nvPr/>
        </p:nvSpPr>
        <p:spPr>
          <a:xfrm>
            <a:off x="347284" y="3842128"/>
            <a:ext cx="4139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Unge uden uddannelse fordelt på forældrenes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sociale klasse, 2021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7F9DA9D2-CCE7-6F90-3C67-806A17A926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7501329"/>
              </p:ext>
            </p:extLst>
          </p:nvPr>
        </p:nvGraphicFramePr>
        <p:xfrm>
          <a:off x="4656904" y="276447"/>
          <a:ext cx="6337161" cy="592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kstfelt 14">
            <a:extLst>
              <a:ext uri="{FF2B5EF4-FFF2-40B4-BE49-F238E27FC236}">
                <a16:creationId xmlns:a16="http://schemas.microsoft.com/office/drawing/2014/main" id="{9DD1A6D6-AE7F-9802-EB9D-CA63A4C35DCB}"/>
              </a:ext>
            </a:extLst>
          </p:cNvPr>
          <p:cNvSpPr txBox="1"/>
          <p:nvPr/>
        </p:nvSpPr>
        <p:spPr>
          <a:xfrm>
            <a:off x="4785576" y="100880"/>
            <a:ext cx="4075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</a:t>
            </a:r>
          </a:p>
        </p:txBody>
      </p:sp>
      <p:sp>
        <p:nvSpPr>
          <p:cNvPr id="16" name="Tekstfelt 15">
            <a:extLst>
              <a:ext uri="{FF2B5EF4-FFF2-40B4-BE49-F238E27FC236}">
                <a16:creationId xmlns:a16="http://schemas.microsoft.com/office/drawing/2014/main" id="{C47EFB18-72A9-C7B4-57B8-7987FEBF223A}"/>
              </a:ext>
            </a:extLst>
          </p:cNvPr>
          <p:cNvSpPr txBox="1"/>
          <p:nvPr/>
        </p:nvSpPr>
        <p:spPr>
          <a:xfrm>
            <a:off x="10300084" y="6567484"/>
            <a:ext cx="2122004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Kilde: Klassesamfund.dk</a:t>
            </a:r>
          </a:p>
        </p:txBody>
      </p:sp>
      <p:sp>
        <p:nvSpPr>
          <p:cNvPr id="17" name="Tekstfelt 16">
            <a:extLst>
              <a:ext uri="{FF2B5EF4-FFF2-40B4-BE49-F238E27FC236}">
                <a16:creationId xmlns:a16="http://schemas.microsoft.com/office/drawing/2014/main" id="{2B7C06C4-78F8-F897-2310-9F07F8A20123}"/>
              </a:ext>
            </a:extLst>
          </p:cNvPr>
          <p:cNvSpPr txBox="1"/>
          <p:nvPr/>
        </p:nvSpPr>
        <p:spPr>
          <a:xfrm>
            <a:off x="1444489" y="6157796"/>
            <a:ext cx="118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Overklasse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FE228E7D-5D00-55F1-0A9E-B68DB8D02881}"/>
              </a:ext>
            </a:extLst>
          </p:cNvPr>
          <p:cNvSpPr/>
          <p:nvPr/>
        </p:nvSpPr>
        <p:spPr>
          <a:xfrm>
            <a:off x="1411354" y="6256828"/>
            <a:ext cx="175591" cy="16349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kstfelt 21">
            <a:extLst>
              <a:ext uri="{FF2B5EF4-FFF2-40B4-BE49-F238E27FC236}">
                <a16:creationId xmlns:a16="http://schemas.microsoft.com/office/drawing/2014/main" id="{89FD9766-27BF-A841-BB00-38EB6853DF9F}"/>
              </a:ext>
            </a:extLst>
          </p:cNvPr>
          <p:cNvSpPr txBox="1"/>
          <p:nvPr/>
        </p:nvSpPr>
        <p:spPr>
          <a:xfrm>
            <a:off x="3035412" y="6188573"/>
            <a:ext cx="2007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Højere middelklasse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7645A392-7B89-6E4A-7A36-44B412826B2E}"/>
              </a:ext>
            </a:extLst>
          </p:cNvPr>
          <p:cNvSpPr txBox="1"/>
          <p:nvPr/>
        </p:nvSpPr>
        <p:spPr>
          <a:xfrm>
            <a:off x="5271051" y="6188573"/>
            <a:ext cx="1497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Middelklasse</a:t>
            </a:r>
          </a:p>
        </p:txBody>
      </p:sp>
      <p:sp>
        <p:nvSpPr>
          <p:cNvPr id="24" name="Tekstfelt 23">
            <a:extLst>
              <a:ext uri="{FF2B5EF4-FFF2-40B4-BE49-F238E27FC236}">
                <a16:creationId xmlns:a16="http://schemas.microsoft.com/office/drawing/2014/main" id="{39E17E96-A845-AAE9-D967-E14DB700914F}"/>
              </a:ext>
            </a:extLst>
          </p:cNvPr>
          <p:cNvSpPr txBox="1"/>
          <p:nvPr/>
        </p:nvSpPr>
        <p:spPr>
          <a:xfrm>
            <a:off x="6848062" y="6188573"/>
            <a:ext cx="1497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Arbejderklasse</a:t>
            </a:r>
          </a:p>
        </p:txBody>
      </p:sp>
      <p:sp>
        <p:nvSpPr>
          <p:cNvPr id="25" name="Tekstfelt 24">
            <a:extLst>
              <a:ext uri="{FF2B5EF4-FFF2-40B4-BE49-F238E27FC236}">
                <a16:creationId xmlns:a16="http://schemas.microsoft.com/office/drawing/2014/main" id="{FD17DE25-CE01-D4E5-87FF-ECC1893FC7D8}"/>
              </a:ext>
            </a:extLst>
          </p:cNvPr>
          <p:cNvSpPr txBox="1"/>
          <p:nvPr/>
        </p:nvSpPr>
        <p:spPr>
          <a:xfrm>
            <a:off x="8597347" y="6175082"/>
            <a:ext cx="32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Langvarigt uden for arbejdsmarkedet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59078598-5CD2-190A-4556-65C51435683B}"/>
              </a:ext>
            </a:extLst>
          </p:cNvPr>
          <p:cNvSpPr/>
          <p:nvPr/>
        </p:nvSpPr>
        <p:spPr>
          <a:xfrm>
            <a:off x="3051310" y="6260456"/>
            <a:ext cx="175591" cy="16349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9682A1E0-9E4E-F0C7-3EF6-FC4571C2FD1B}"/>
              </a:ext>
            </a:extLst>
          </p:cNvPr>
          <p:cNvSpPr/>
          <p:nvPr/>
        </p:nvSpPr>
        <p:spPr>
          <a:xfrm>
            <a:off x="5182265" y="6247226"/>
            <a:ext cx="175591" cy="16349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0ED1B240-213C-86D8-3A29-C22D34F5BAD8}"/>
              </a:ext>
            </a:extLst>
          </p:cNvPr>
          <p:cNvSpPr/>
          <p:nvPr/>
        </p:nvSpPr>
        <p:spPr>
          <a:xfrm>
            <a:off x="6810950" y="6260793"/>
            <a:ext cx="175591" cy="1634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DC23743F-3055-A9B2-01EA-B43648DCBEE1}"/>
              </a:ext>
            </a:extLst>
          </p:cNvPr>
          <p:cNvSpPr/>
          <p:nvPr/>
        </p:nvSpPr>
        <p:spPr>
          <a:xfrm>
            <a:off x="8597347" y="6249772"/>
            <a:ext cx="175591" cy="16349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4728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AD974669-F4B5-0846-2741-84E880358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873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>
            <a:extLst>
              <a:ext uri="{FF2B5EF4-FFF2-40B4-BE49-F238E27FC236}">
                <a16:creationId xmlns:a16="http://schemas.microsoft.com/office/drawing/2014/main" id="{9C3E2087-76E1-A891-D4F2-D919F2D8D544}"/>
              </a:ext>
            </a:extLst>
          </p:cNvPr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ight Triangle 23">
            <a:extLst>
              <a:ext uri="{FF2B5EF4-FFF2-40B4-BE49-F238E27FC236}">
                <a16:creationId xmlns:a16="http://schemas.microsoft.com/office/drawing/2014/main" id="{74547665-6BAE-9659-9369-88CC736EDD3F}"/>
              </a:ext>
            </a:extLst>
          </p:cNvPr>
          <p:cNvSpPr>
            <a:spLocks noMove="1" noResize="1"/>
          </p:cNvSpPr>
          <p:nvPr/>
        </p:nvSpPr>
        <p:spPr>
          <a:xfrm flipH="1">
            <a:off x="8576724" y="3335868"/>
            <a:ext cx="3291840" cy="3200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+- 0 0 -180"/>
              <a:gd name="f9" fmla="+- 0 0 -90"/>
              <a:gd name="f10" fmla="abs f3"/>
              <a:gd name="f11" fmla="abs f4"/>
              <a:gd name="f12" fmla="abs f5"/>
              <a:gd name="f13" fmla="*/ f7 f0 1"/>
              <a:gd name="f14" fmla="*/ f8 f0 1"/>
              <a:gd name="f15" fmla="*/ f9 f0 1"/>
              <a:gd name="f16" fmla="?: f10 f3 1"/>
              <a:gd name="f17" fmla="?: f11 f4 1"/>
              <a:gd name="f18" fmla="?: f12 f5 1"/>
              <a:gd name="f19" fmla="*/ f13 1 f2"/>
              <a:gd name="f20" fmla="*/ f14 1 f2"/>
              <a:gd name="f21" fmla="*/ f15 1 f2"/>
              <a:gd name="f22" fmla="*/ f16 1 21600"/>
              <a:gd name="f23" fmla="*/ f17 1 21600"/>
              <a:gd name="f24" fmla="*/ 21600 f16 1"/>
              <a:gd name="f25" fmla="*/ 21600 f17 1"/>
              <a:gd name="f26" fmla="+- f19 0 f1"/>
              <a:gd name="f27" fmla="+- f20 0 f1"/>
              <a:gd name="f28" fmla="+- f21 0 f1"/>
              <a:gd name="f29" fmla="min f23 f22"/>
              <a:gd name="f30" fmla="*/ f24 1 f18"/>
              <a:gd name="f31" fmla="*/ f25 1 f18"/>
              <a:gd name="f32" fmla="val f30"/>
              <a:gd name="f33" fmla="val f31"/>
              <a:gd name="f34" fmla="*/ f6 f29 1"/>
              <a:gd name="f35" fmla="+- f33 0 f6"/>
              <a:gd name="f36" fmla="+- f32 0 f6"/>
              <a:gd name="f37" fmla="*/ f33 f29 1"/>
              <a:gd name="f38" fmla="*/ f32 f29 1"/>
              <a:gd name="f39" fmla="*/ f35 1 2"/>
              <a:gd name="f40" fmla="*/ f36 1 2"/>
              <a:gd name="f41" fmla="*/ f36 1 12"/>
              <a:gd name="f42" fmla="*/ f35 7 1"/>
              <a:gd name="f43" fmla="*/ f36 7 1"/>
              <a:gd name="f44" fmla="*/ f35 11 1"/>
              <a:gd name="f45" fmla="+- f6 f39 0"/>
              <a:gd name="f46" fmla="+- f6 f40 0"/>
              <a:gd name="f47" fmla="*/ f42 1 12"/>
              <a:gd name="f48" fmla="*/ f43 1 12"/>
              <a:gd name="f49" fmla="*/ f44 1 12"/>
              <a:gd name="f50" fmla="*/ f41 f29 1"/>
              <a:gd name="f51" fmla="*/ f47 f29 1"/>
              <a:gd name="f52" fmla="*/ f48 f29 1"/>
              <a:gd name="f53" fmla="*/ f49 f29 1"/>
              <a:gd name="f54" fmla="*/ f46 f29 1"/>
              <a:gd name="f55" fmla="*/ f45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34" y="f34"/>
              </a:cxn>
              <a:cxn ang="f27">
                <a:pos x="f34" y="f37"/>
              </a:cxn>
              <a:cxn ang="f27">
                <a:pos x="f38" y="f37"/>
              </a:cxn>
              <a:cxn ang="f28">
                <a:pos x="f54" y="f55"/>
              </a:cxn>
            </a:cxnLst>
            <a:rect l="f50" t="f51" r="f52" b="f53"/>
            <a:pathLst>
              <a:path>
                <a:moveTo>
                  <a:pt x="f34" y="f37"/>
                </a:moveTo>
                <a:lnTo>
                  <a:pt x="f34" y="f34"/>
                </a:lnTo>
                <a:lnTo>
                  <a:pt x="f38" y="f37"/>
                </a:lnTo>
                <a:close/>
              </a:path>
            </a:pathLst>
          </a:custGeom>
          <a:solidFill>
            <a:srgbClr val="FFC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95B09432-1EF5-F0DB-5CBD-D9814F6D57CB}"/>
              </a:ext>
            </a:extLst>
          </p:cNvPr>
          <p:cNvSpPr>
            <a:spLocks noMove="1" noResize="1"/>
          </p:cNvSpPr>
          <p:nvPr/>
        </p:nvSpPr>
        <p:spPr>
          <a:xfrm>
            <a:off x="641771" y="623273"/>
            <a:ext cx="10905052" cy="5607878"/>
          </a:xfrm>
          <a:prstGeom prst="rect">
            <a:avLst/>
          </a:prstGeom>
          <a:noFill/>
          <a:ln w="19046" cap="flat">
            <a:solidFill>
              <a:srgbClr val="40404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762EFAA-CBE2-4528-6B02-BDD23FA6DE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44280" y="1188637"/>
            <a:ext cx="3319716" cy="4480724"/>
          </a:xfrm>
        </p:spPr>
        <p:txBody>
          <a:bodyPr/>
          <a:lstStyle/>
          <a:p>
            <a:pPr lvl="0" algn="r"/>
            <a:r>
              <a:rPr lang="da-DK" sz="4800" b="1" dirty="0" err="1"/>
              <a:t>Paradigme-skifte</a:t>
            </a:r>
            <a:r>
              <a:rPr lang="da-DK" sz="4800" b="1" dirty="0"/>
              <a:t> i </a:t>
            </a:r>
            <a:r>
              <a:rPr lang="da-DK" sz="4800" b="1" dirty="0" err="1"/>
              <a:t>uddannelses-politikken</a:t>
            </a:r>
            <a:r>
              <a:rPr lang="da-DK" sz="4100" b="1" dirty="0"/>
              <a:t>:</a:t>
            </a:r>
          </a:p>
        </p:txBody>
      </p:sp>
      <p:cxnSp>
        <p:nvCxnSpPr>
          <p:cNvPr id="6" name="Straight Connector 27">
            <a:extLst>
              <a:ext uri="{FF2B5EF4-FFF2-40B4-BE49-F238E27FC236}">
                <a16:creationId xmlns:a16="http://schemas.microsoft.com/office/drawing/2014/main" id="{4225DE7D-6104-2C69-AC5B-33FFEA92DEEA}"/>
              </a:ext>
            </a:extLst>
          </p:cNvPr>
          <p:cNvCxnSpPr>
            <a:cxnSpLocks noMove="1" noResize="1"/>
          </p:cNvCxnSpPr>
          <p:nvPr/>
        </p:nvCxnSpPr>
        <p:spPr>
          <a:xfrm>
            <a:off x="4654296" y="1852867"/>
            <a:ext cx="0" cy="3236491"/>
          </a:xfrm>
          <a:prstGeom prst="straightConnector1">
            <a:avLst/>
          </a:prstGeom>
          <a:noFill/>
          <a:ln w="19046" cap="sq">
            <a:solidFill>
              <a:srgbClr val="404040"/>
            </a:solidFill>
            <a:prstDash val="solid"/>
            <a:miter/>
          </a:ln>
        </p:spPr>
      </p:cxnSp>
      <p:sp>
        <p:nvSpPr>
          <p:cNvPr id="7" name="Tekstfelt 7">
            <a:extLst>
              <a:ext uri="{FF2B5EF4-FFF2-40B4-BE49-F238E27FC236}">
                <a16:creationId xmlns:a16="http://schemas.microsoft.com/office/drawing/2014/main" id="{595395C6-8AB4-930D-8B1B-B8C2D6B27FC4}"/>
              </a:ext>
            </a:extLst>
          </p:cNvPr>
          <p:cNvSpPr txBox="1"/>
          <p:nvPr/>
        </p:nvSpPr>
        <p:spPr>
          <a:xfrm>
            <a:off x="4705767" y="956929"/>
            <a:ext cx="6330828" cy="458024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 fontScale="92500" lnSpcReduction="10000"/>
          </a:bodyPr>
          <a:lstStyle/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da-DK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da-DK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a-DK" sz="3600" b="1" kern="0" dirty="0">
                <a:solidFill>
                  <a:srgbClr val="FF0000"/>
                </a:solidFill>
                <a:latin typeface="Calibri"/>
              </a:rPr>
              <a:t>Det ”gamle” paradigme:</a:t>
            </a:r>
          </a:p>
          <a:p>
            <a:pPr marL="55796" marR="0" lvl="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a-DK" sz="3600" kern="0" dirty="0">
                <a:solidFill>
                  <a:srgbClr val="000000"/>
                </a:solidFill>
                <a:latin typeface="Calibri"/>
              </a:rPr>
              <a:t>   Social mobilitet.</a:t>
            </a:r>
            <a:endParaRPr kumimoji="0" lang="da-DK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</a:endParaRPr>
          </a:p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a-DK" sz="3600" kern="0" dirty="0">
                <a:solidFill>
                  <a:srgbClr val="000000"/>
                </a:solidFill>
                <a:latin typeface="Calibri"/>
              </a:rPr>
              <a:t>Børn skal have højere uddannelse end deres forældre. Det højeste er ph.d.</a:t>
            </a:r>
          </a:p>
          <a:p>
            <a:pPr marL="55796" marR="0" lvl="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da-DK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284396" lvl="0" indent="-228600">
              <a:lnSpc>
                <a:spcPct val="70000"/>
              </a:lnSpc>
              <a:spcAft>
                <a:spcPts val="60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a-DK" sz="3600" b="1" kern="0" dirty="0">
                <a:solidFill>
                  <a:srgbClr val="FF0000"/>
                </a:solidFill>
              </a:rPr>
              <a:t>Det ”nye” paradigme: </a:t>
            </a:r>
          </a:p>
          <a:p>
            <a:pPr marL="55796" lvl="0">
              <a:lnSpc>
                <a:spcPct val="70000"/>
              </a:lnSpc>
              <a:spcAft>
                <a:spcPts val="600"/>
              </a:spcAft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a-DK" sz="3600" b="1" kern="0" dirty="0">
                <a:solidFill>
                  <a:srgbClr val="FF0000"/>
                </a:solidFill>
              </a:rPr>
              <a:t>   </a:t>
            </a:r>
            <a:r>
              <a:rPr lang="da-DK" sz="3600" kern="0" dirty="0">
                <a:solidFill>
                  <a:srgbClr val="000000"/>
                </a:solidFill>
              </a:rPr>
              <a:t>Mere lighed mellem uddannelser.</a:t>
            </a:r>
            <a:endParaRPr kumimoji="0" lang="da-DK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a-DK" sz="3600" kern="0" dirty="0">
                <a:solidFill>
                  <a:srgbClr val="000000"/>
                </a:solidFill>
                <a:latin typeface="Calibri"/>
              </a:rPr>
              <a:t>Vi skal genskabe respekten for praksisnære uddannelser og job</a:t>
            </a:r>
            <a:endParaRPr kumimoji="0" lang="da-DK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55796" marR="0" lvl="0" indent="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da-DK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da-DK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585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E3D2F6-0C37-0ED8-30A2-87885B0075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2102" y="127592"/>
            <a:ext cx="9144000" cy="839972"/>
          </a:xfrm>
        </p:spPr>
        <p:txBody>
          <a:bodyPr>
            <a:noAutofit/>
          </a:bodyPr>
          <a:lstStyle/>
          <a:p>
            <a:r>
              <a:rPr lang="da-DK" b="1" dirty="0"/>
              <a:t>Bredere dannelsesideal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CB60FF13-BD92-F0FE-0A28-B5643755F2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371600"/>
            <a:ext cx="9466555" cy="4699591"/>
          </a:xfrm>
        </p:spPr>
        <p:txBody>
          <a:bodyPr>
            <a:noAutofit/>
          </a:bodyPr>
          <a:lstStyle/>
          <a:p>
            <a:r>
              <a:rPr lang="da-DK" sz="3200" b="1" dirty="0">
                <a:solidFill>
                  <a:srgbClr val="FF0000"/>
                </a:solidFill>
              </a:rPr>
              <a:t>”Vi har brug for at udvide dannelsesbegrebet, så det ikke kun handler om skønlitteratur og oldtidskundskab.</a:t>
            </a:r>
          </a:p>
          <a:p>
            <a:r>
              <a:rPr lang="da-DK" sz="3200" b="1" dirty="0">
                <a:solidFill>
                  <a:srgbClr val="FF0000"/>
                </a:solidFill>
              </a:rPr>
              <a:t>Jeg vil ikke være med til at reducere almen dannelse til det, der ligger i den humanistiske dannelsestradition og alt det, som stx er vokset af.</a:t>
            </a:r>
          </a:p>
          <a:p>
            <a:r>
              <a:rPr lang="da-DK" sz="3200" b="1" dirty="0">
                <a:solidFill>
                  <a:srgbClr val="FF0000"/>
                </a:solidFill>
              </a:rPr>
              <a:t>Det er også almen dannelse at være 14 dage i praktik i en vuggestue eller skrive en opgave i farmakologi.”</a:t>
            </a:r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BC27E328-75C4-9CC8-2E90-2C4E2C0CC988}"/>
              </a:ext>
            </a:extLst>
          </p:cNvPr>
          <p:cNvSpPr txBox="1"/>
          <p:nvPr/>
        </p:nvSpPr>
        <p:spPr>
          <a:xfrm>
            <a:off x="7751136" y="6262576"/>
            <a:ext cx="4518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/>
              <a:t>Mattias </a:t>
            </a:r>
            <a:r>
              <a:rPr lang="da-DK" sz="2400" b="1" dirty="0" err="1"/>
              <a:t>Tesfaye</a:t>
            </a:r>
            <a:r>
              <a:rPr lang="da-DK" sz="2400" b="1" dirty="0"/>
              <a:t> i Altinget</a:t>
            </a:r>
          </a:p>
        </p:txBody>
      </p:sp>
    </p:spTree>
    <p:extLst>
      <p:ext uri="{BB962C8B-B14F-4D97-AF65-F5344CB8AC3E}">
        <p14:creationId xmlns:p14="http://schemas.microsoft.com/office/powerpoint/2010/main" val="3436246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>
            <a:extLst>
              <a:ext uri="{FF2B5EF4-FFF2-40B4-BE49-F238E27FC236}">
                <a16:creationId xmlns:a16="http://schemas.microsoft.com/office/drawing/2014/main" id="{9C3E2087-76E1-A891-D4F2-D919F2D8D544}"/>
              </a:ext>
            </a:extLst>
          </p:cNvPr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ight Triangle 23">
            <a:extLst>
              <a:ext uri="{FF2B5EF4-FFF2-40B4-BE49-F238E27FC236}">
                <a16:creationId xmlns:a16="http://schemas.microsoft.com/office/drawing/2014/main" id="{74547665-6BAE-9659-9369-88CC736EDD3F}"/>
              </a:ext>
            </a:extLst>
          </p:cNvPr>
          <p:cNvSpPr>
            <a:spLocks noMove="1" noResize="1"/>
          </p:cNvSpPr>
          <p:nvPr/>
        </p:nvSpPr>
        <p:spPr>
          <a:xfrm flipH="1">
            <a:off x="8576724" y="3335868"/>
            <a:ext cx="3291840" cy="3200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+- 0 0 -180"/>
              <a:gd name="f9" fmla="+- 0 0 -90"/>
              <a:gd name="f10" fmla="abs f3"/>
              <a:gd name="f11" fmla="abs f4"/>
              <a:gd name="f12" fmla="abs f5"/>
              <a:gd name="f13" fmla="*/ f7 f0 1"/>
              <a:gd name="f14" fmla="*/ f8 f0 1"/>
              <a:gd name="f15" fmla="*/ f9 f0 1"/>
              <a:gd name="f16" fmla="?: f10 f3 1"/>
              <a:gd name="f17" fmla="?: f11 f4 1"/>
              <a:gd name="f18" fmla="?: f12 f5 1"/>
              <a:gd name="f19" fmla="*/ f13 1 f2"/>
              <a:gd name="f20" fmla="*/ f14 1 f2"/>
              <a:gd name="f21" fmla="*/ f15 1 f2"/>
              <a:gd name="f22" fmla="*/ f16 1 21600"/>
              <a:gd name="f23" fmla="*/ f17 1 21600"/>
              <a:gd name="f24" fmla="*/ 21600 f16 1"/>
              <a:gd name="f25" fmla="*/ 21600 f17 1"/>
              <a:gd name="f26" fmla="+- f19 0 f1"/>
              <a:gd name="f27" fmla="+- f20 0 f1"/>
              <a:gd name="f28" fmla="+- f21 0 f1"/>
              <a:gd name="f29" fmla="min f23 f22"/>
              <a:gd name="f30" fmla="*/ f24 1 f18"/>
              <a:gd name="f31" fmla="*/ f25 1 f18"/>
              <a:gd name="f32" fmla="val f30"/>
              <a:gd name="f33" fmla="val f31"/>
              <a:gd name="f34" fmla="*/ f6 f29 1"/>
              <a:gd name="f35" fmla="+- f33 0 f6"/>
              <a:gd name="f36" fmla="+- f32 0 f6"/>
              <a:gd name="f37" fmla="*/ f33 f29 1"/>
              <a:gd name="f38" fmla="*/ f32 f29 1"/>
              <a:gd name="f39" fmla="*/ f35 1 2"/>
              <a:gd name="f40" fmla="*/ f36 1 2"/>
              <a:gd name="f41" fmla="*/ f36 1 12"/>
              <a:gd name="f42" fmla="*/ f35 7 1"/>
              <a:gd name="f43" fmla="*/ f36 7 1"/>
              <a:gd name="f44" fmla="*/ f35 11 1"/>
              <a:gd name="f45" fmla="+- f6 f39 0"/>
              <a:gd name="f46" fmla="+- f6 f40 0"/>
              <a:gd name="f47" fmla="*/ f42 1 12"/>
              <a:gd name="f48" fmla="*/ f43 1 12"/>
              <a:gd name="f49" fmla="*/ f44 1 12"/>
              <a:gd name="f50" fmla="*/ f41 f29 1"/>
              <a:gd name="f51" fmla="*/ f47 f29 1"/>
              <a:gd name="f52" fmla="*/ f48 f29 1"/>
              <a:gd name="f53" fmla="*/ f49 f29 1"/>
              <a:gd name="f54" fmla="*/ f46 f29 1"/>
              <a:gd name="f55" fmla="*/ f45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34" y="f34"/>
              </a:cxn>
              <a:cxn ang="f27">
                <a:pos x="f34" y="f37"/>
              </a:cxn>
              <a:cxn ang="f27">
                <a:pos x="f38" y="f37"/>
              </a:cxn>
              <a:cxn ang="f28">
                <a:pos x="f54" y="f55"/>
              </a:cxn>
            </a:cxnLst>
            <a:rect l="f50" t="f51" r="f52" b="f53"/>
            <a:pathLst>
              <a:path>
                <a:moveTo>
                  <a:pt x="f34" y="f37"/>
                </a:moveTo>
                <a:lnTo>
                  <a:pt x="f34" y="f34"/>
                </a:lnTo>
                <a:lnTo>
                  <a:pt x="f38" y="f37"/>
                </a:lnTo>
                <a:close/>
              </a:path>
            </a:pathLst>
          </a:custGeom>
          <a:solidFill>
            <a:srgbClr val="FFC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95B09432-1EF5-F0DB-5CBD-D9814F6D57CB}"/>
              </a:ext>
            </a:extLst>
          </p:cNvPr>
          <p:cNvSpPr>
            <a:spLocks noMove="1" noResize="1"/>
          </p:cNvSpPr>
          <p:nvPr/>
        </p:nvSpPr>
        <p:spPr>
          <a:xfrm>
            <a:off x="641771" y="623273"/>
            <a:ext cx="10905052" cy="5607878"/>
          </a:xfrm>
          <a:prstGeom prst="rect">
            <a:avLst/>
          </a:prstGeom>
          <a:noFill/>
          <a:ln w="19046" cap="flat">
            <a:solidFill>
              <a:srgbClr val="40404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762EFAA-CBE2-4528-6B02-BDD23FA6DE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2992" y="1241800"/>
            <a:ext cx="2988231" cy="4480724"/>
          </a:xfrm>
        </p:spPr>
        <p:txBody>
          <a:bodyPr/>
          <a:lstStyle/>
          <a:p>
            <a:pPr lvl="0" algn="r"/>
            <a:r>
              <a:rPr lang="da-DK" sz="4100" b="1" dirty="0" err="1"/>
              <a:t>Paradigme-skifte</a:t>
            </a:r>
            <a:r>
              <a:rPr lang="da-DK" sz="4100" b="1" dirty="0"/>
              <a:t> kan skabe større lighed – også geografisk:</a:t>
            </a:r>
          </a:p>
        </p:txBody>
      </p:sp>
      <p:sp>
        <p:nvSpPr>
          <p:cNvPr id="7" name="Tekstfelt 7">
            <a:extLst>
              <a:ext uri="{FF2B5EF4-FFF2-40B4-BE49-F238E27FC236}">
                <a16:creationId xmlns:a16="http://schemas.microsoft.com/office/drawing/2014/main" id="{595395C6-8AB4-930D-8B1B-B8C2D6B27FC4}"/>
              </a:ext>
            </a:extLst>
          </p:cNvPr>
          <p:cNvSpPr txBox="1"/>
          <p:nvPr/>
        </p:nvSpPr>
        <p:spPr>
          <a:xfrm>
            <a:off x="3865795" y="1065246"/>
            <a:ext cx="7011311" cy="504608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da-DK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da-DK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a-DK" sz="2800" kern="0" dirty="0">
                <a:solidFill>
                  <a:srgbClr val="000000"/>
                </a:solidFill>
                <a:latin typeface="Calibri"/>
              </a:rPr>
              <a:t>Danmark er </a:t>
            </a:r>
            <a:r>
              <a:rPr lang="da-DK" sz="2800" i="1" kern="0" dirty="0">
                <a:solidFill>
                  <a:srgbClr val="000000"/>
                </a:solidFill>
                <a:latin typeface="Calibri"/>
              </a:rPr>
              <a:t>både </a:t>
            </a:r>
            <a:r>
              <a:rPr lang="da-DK" sz="2800" kern="0" dirty="0">
                <a:solidFill>
                  <a:srgbClr val="000000"/>
                </a:solidFill>
                <a:latin typeface="Calibri"/>
              </a:rPr>
              <a:t>videns- </a:t>
            </a:r>
            <a:r>
              <a:rPr lang="da-DK" sz="2800" i="1" kern="0" dirty="0">
                <a:solidFill>
                  <a:srgbClr val="000000"/>
                </a:solidFill>
                <a:latin typeface="Calibri"/>
              </a:rPr>
              <a:t>og </a:t>
            </a:r>
            <a:r>
              <a:rPr lang="da-DK" sz="2800" kern="0" dirty="0">
                <a:solidFill>
                  <a:srgbClr val="000000"/>
                </a:solidFill>
                <a:latin typeface="Calibri"/>
              </a:rPr>
              <a:t>produktionssamfund</a:t>
            </a:r>
            <a:endParaRPr kumimoji="0" lang="da-DK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da-DK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Uddannelser skal sikre både kloge hoveder og ”kloge hænder” – og at de spiller</a:t>
            </a:r>
            <a:r>
              <a:rPr kumimoji="0" lang="da-DK" sz="28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sammen</a:t>
            </a:r>
            <a:endParaRPr kumimoji="0" lang="da-DK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a-DK" sz="2800" b="1" kern="0" dirty="0">
                <a:solidFill>
                  <a:srgbClr val="FF0000"/>
                </a:solidFill>
                <a:latin typeface="Calibri"/>
              </a:rPr>
              <a:t>Retfærdighed</a:t>
            </a:r>
            <a:r>
              <a:rPr kumimoji="0" lang="da-DK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da-DK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53% af udgifterne efter folkeskolen skal ikke gå til </a:t>
            </a:r>
            <a:r>
              <a:rPr lang="da-DK" sz="2800" kern="0" dirty="0">
                <a:solidFill>
                  <a:srgbClr val="000000"/>
                </a:solidFill>
                <a:latin typeface="Calibri"/>
              </a:rPr>
              <a:t>1/4</a:t>
            </a:r>
            <a:r>
              <a:rPr kumimoji="0" lang="da-DK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der tager akademiske uddannelser</a:t>
            </a:r>
          </a:p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a-DK" sz="2800" kern="0" noProof="0" dirty="0">
                <a:solidFill>
                  <a:srgbClr val="000000"/>
                </a:solidFill>
                <a:latin typeface="Calibri"/>
              </a:rPr>
              <a:t>Fokus på erhvervs- og professions-uddannelser vil skabe større </a:t>
            </a:r>
            <a:r>
              <a:rPr lang="da-DK" sz="2800" b="1" kern="0" dirty="0">
                <a:solidFill>
                  <a:srgbClr val="FF0000"/>
                </a:solidFill>
                <a:latin typeface="Calibri"/>
              </a:rPr>
              <a:t>geografisk lighed</a:t>
            </a:r>
          </a:p>
          <a:p>
            <a:pPr marL="284396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a-DK" sz="2800" b="1" kern="0" dirty="0">
                <a:solidFill>
                  <a:srgbClr val="FF0000"/>
                </a:solidFill>
                <a:latin typeface="Calibri"/>
              </a:rPr>
              <a:t>Social mobilitet: </a:t>
            </a:r>
            <a:r>
              <a:rPr lang="da-DK" sz="2800" kern="0" dirty="0">
                <a:latin typeface="Calibri"/>
              </a:rPr>
              <a:t>stærkere indsats overfor unge uden job og uddannelse</a:t>
            </a:r>
            <a:endParaRPr kumimoji="0" lang="da-DK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  <a:p>
            <a:pPr marL="55796" marR="0" lvl="0" indent="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da-DK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da-DK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28600" algn="l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 descr="Et billede, der indeholder kort, tekst, atlas&#10;&#10;Automatisk genereret beskrivelse">
            <a:extLst>
              <a:ext uri="{FF2B5EF4-FFF2-40B4-BE49-F238E27FC236}">
                <a16:creationId xmlns:a16="http://schemas.microsoft.com/office/drawing/2014/main" id="{0A77E635-AC6C-F16C-C045-8FF8B1507D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717" y="0"/>
            <a:ext cx="5726640" cy="6858000"/>
          </a:xfrm>
          <a:prstGeom prst="rect">
            <a:avLst/>
          </a:prstGeom>
        </p:spPr>
      </p:pic>
      <p:sp>
        <p:nvSpPr>
          <p:cNvPr id="7" name="Tekstfelt 6">
            <a:extLst>
              <a:ext uri="{FF2B5EF4-FFF2-40B4-BE49-F238E27FC236}">
                <a16:creationId xmlns:a16="http://schemas.microsoft.com/office/drawing/2014/main" id="{44B7BA49-7360-C6A9-61E0-AEC23ABDFD90}"/>
              </a:ext>
            </a:extLst>
          </p:cNvPr>
          <p:cNvSpPr txBox="1"/>
          <p:nvPr/>
        </p:nvSpPr>
        <p:spPr>
          <a:xfrm>
            <a:off x="433278" y="830191"/>
            <a:ext cx="428757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4800" b="1" dirty="0">
                <a:solidFill>
                  <a:srgbClr val="FF0000"/>
                </a:solidFill>
              </a:rPr>
              <a:t>Udsatte unge – især i yderområderne</a:t>
            </a:r>
            <a:endParaRPr lang="da-DK" sz="4800" dirty="0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73026327-3C8E-3276-E5E1-187723420038}"/>
              </a:ext>
            </a:extLst>
          </p:cNvPr>
          <p:cNvSpPr txBox="1"/>
          <p:nvPr/>
        </p:nvSpPr>
        <p:spPr>
          <a:xfrm>
            <a:off x="560867" y="3515189"/>
            <a:ext cx="320305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3200" dirty="0">
                <a:solidFill>
                  <a:prstClr val="black"/>
                </a:solidFill>
                <a:latin typeface="Calibri" panose="020F0502020204030204"/>
              </a:rPr>
              <a:t>15-24-årige</a:t>
            </a:r>
            <a:r>
              <a:rPr lang="da-DK" sz="32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a-DK" sz="3200" dirty="0">
                <a:solidFill>
                  <a:prstClr val="black"/>
                </a:solidFill>
                <a:latin typeface="Calibri" panose="020F0502020204030204"/>
              </a:rPr>
              <a:t>uden job og uddannelse fordelt på bopælskommune</a:t>
            </a:r>
            <a:endParaRPr kumimoji="0" lang="da-DK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5907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FF2B5EF4-FFF2-40B4-BE49-F238E27FC236}">
                <a16:creationId xmlns:a16="http://schemas.microsoft.com/office/drawing/2014/main" id="{488F2400-C014-61C9-852F-0B5F880C8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517" y="18200"/>
            <a:ext cx="4391246" cy="684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186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2_Office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9_Office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309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Calibri Light</vt:lpstr>
      <vt:lpstr>Office-tema</vt:lpstr>
      <vt:lpstr>2_Office tema</vt:lpstr>
      <vt:lpstr>9_Office tema</vt:lpstr>
      <vt:lpstr>1_Office-tema</vt:lpstr>
      <vt:lpstr>2_Office-tema</vt:lpstr>
      <vt:lpstr>Social ulighed og paradigmeskifte i uddannelses-politikken  </vt:lpstr>
      <vt:lpstr>Hvilke uddannelser tager vi?</vt:lpstr>
      <vt:lpstr>Den  sociale arv</vt:lpstr>
      <vt:lpstr>PowerPoint Presentation</vt:lpstr>
      <vt:lpstr>Paradigme-skifte i uddannelses-politikken:</vt:lpstr>
      <vt:lpstr>Bredere dannelsesideal</vt:lpstr>
      <vt:lpstr>Paradigme-skifte kan skabe større lighed – også geografisk: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Lars Olsen</dc:creator>
  <cp:lastModifiedBy>Benny Wielandt</cp:lastModifiedBy>
  <cp:revision>15</cp:revision>
  <cp:lastPrinted>2024-10-22T08:40:34Z</cp:lastPrinted>
  <dcterms:created xsi:type="dcterms:W3CDTF">2024-10-21T06:30:29Z</dcterms:created>
  <dcterms:modified xsi:type="dcterms:W3CDTF">2024-10-27T06:50:39Z</dcterms:modified>
</cp:coreProperties>
</file>